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handoutMasterIdLst>
    <p:handoutMasterId r:id="rId28"/>
  </p:handoutMasterIdLst>
  <p:sldIdLst>
    <p:sldId id="295" r:id="rId2"/>
    <p:sldId id="283" r:id="rId3"/>
    <p:sldId id="307" r:id="rId4"/>
    <p:sldId id="319" r:id="rId5"/>
    <p:sldId id="320" r:id="rId6"/>
    <p:sldId id="308" r:id="rId7"/>
    <p:sldId id="284" r:id="rId8"/>
    <p:sldId id="304" r:id="rId9"/>
    <p:sldId id="321" r:id="rId10"/>
    <p:sldId id="306" r:id="rId11"/>
    <p:sldId id="310" r:id="rId12"/>
    <p:sldId id="311" r:id="rId13"/>
    <p:sldId id="312" r:id="rId14"/>
    <p:sldId id="315" r:id="rId15"/>
    <p:sldId id="301" r:id="rId16"/>
    <p:sldId id="316" r:id="rId17"/>
    <p:sldId id="317" r:id="rId18"/>
    <p:sldId id="318" r:id="rId19"/>
    <p:sldId id="313" r:id="rId20"/>
    <p:sldId id="314" r:id="rId21"/>
    <p:sldId id="305" r:id="rId22"/>
    <p:sldId id="272" r:id="rId23"/>
    <p:sldId id="309" r:id="rId24"/>
    <p:sldId id="260" r:id="rId25"/>
    <p:sldId id="261" r:id="rId26"/>
    <p:sldId id="262" r:id="rId27"/>
  </p:sldIdLst>
  <p:sldSz cx="9144000" cy="6858000" type="screen4x3"/>
  <p:notesSz cx="7077075" cy="9070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3300"/>
    <a:srgbClr val="FF3300"/>
    <a:srgbClr val="66FF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 showGuides="1">
      <p:cViewPr>
        <p:scale>
          <a:sx n="94" d="100"/>
          <a:sy n="94" d="100"/>
        </p:scale>
        <p:origin x="-11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5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5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39BFA-FCA1-4A55-8686-377992A7E5B8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5852"/>
            <a:ext cx="3066733" cy="453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15852"/>
            <a:ext cx="3066733" cy="453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380F-97EF-4057-A88B-14DEA42E70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5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1BED86-B0CE-437A-9D88-EB719E14C5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5C6B71-A945-48A4-B7A0-DD38B2C790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8A1AAF-3CF5-445B-8684-651CA0B2ED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51034B-A6D8-4412-97C4-D5990300B6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E20FB7-4316-455C-9EF9-883DCB92D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54BCB6-F022-4348-8472-2010C2C199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95C858-1004-4927-8FCA-22134DC84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B9B94-24EE-4CB6-9642-2E3268EDB9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98BB03-1141-4354-AC13-809A019403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8896C-E731-429B-9696-84BCF869E7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CEE38A3-1FE3-4A3C-B525-2435AE75A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527079-207B-4EDE-B906-8F9CEDA73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2743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+mn-lt"/>
              </a:rPr>
              <a:t>The Evolving Role of Constructed Wetlands in Remedial Wastewater Treatment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- </a:t>
            </a:r>
            <a:r>
              <a:rPr lang="en-US" sz="2400" dirty="0" smtClean="0">
                <a:latin typeface="+mn-lt"/>
              </a:rPr>
              <a:t>A 25 Year Perspective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79950"/>
            <a:ext cx="7239000" cy="2949250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Presented to: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Society of Wetland Scientists</a:t>
            </a:r>
          </a:p>
          <a:p>
            <a:r>
              <a:rPr lang="en-US" sz="1500" dirty="0">
                <a:solidFill>
                  <a:schemeClr val="tx1"/>
                </a:solidFill>
              </a:rPr>
              <a:t>Mid-Atlantic Chapter 2014 Conference</a:t>
            </a:r>
            <a:endParaRPr lang="en-US" sz="15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State College, Pennsylvania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April 5</a:t>
            </a:r>
            <a:r>
              <a:rPr lang="en-US" sz="1700" baseline="30000" dirty="0" smtClean="0">
                <a:solidFill>
                  <a:schemeClr val="tx1"/>
                </a:solidFill>
              </a:rPr>
              <a:t>th</a:t>
            </a:r>
            <a:r>
              <a:rPr lang="en-US" sz="1700" dirty="0" smtClean="0">
                <a:solidFill>
                  <a:schemeClr val="tx1"/>
                </a:solidFill>
              </a:rPr>
              <a:t>, 2014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Kevin L. Hoover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100" dirty="0" smtClean="0">
                <a:solidFill>
                  <a:schemeClr val="tx1"/>
                </a:solidFill>
              </a:rPr>
              <a:t>PG, PHGW, PWS</a:t>
            </a:r>
          </a:p>
          <a:p>
            <a:r>
              <a:rPr lang="en-US" sz="1300" dirty="0">
                <a:solidFill>
                  <a:schemeClr val="tx1"/>
                </a:solidFill>
              </a:rPr>
              <a:t>Water &amp; Wetland Consulting, LLC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&amp; </a:t>
            </a:r>
            <a:r>
              <a:rPr lang="en-US" sz="1700" dirty="0" smtClean="0">
                <a:solidFill>
                  <a:schemeClr val="tx1"/>
                </a:solidFill>
              </a:rPr>
              <a:t>Terry A Rightnour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100" dirty="0" smtClean="0">
                <a:solidFill>
                  <a:schemeClr val="tx1"/>
                </a:solidFill>
              </a:rPr>
              <a:t>PH, PWS</a:t>
            </a:r>
          </a:p>
          <a:p>
            <a:pPr>
              <a:spcAft>
                <a:spcPts val="600"/>
              </a:spcAft>
            </a:pPr>
            <a:r>
              <a:rPr lang="en-US" sz="1300" dirty="0" smtClean="0">
                <a:solidFill>
                  <a:schemeClr val="tx1"/>
                </a:solidFill>
              </a:rPr>
              <a:t>Water’s Edge Hydrology,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3276600" cy="255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CCR leachate and AMD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Treating for pH, Fe, Mn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“Free-form” wetland cell designs in 1987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New SFW cells added in 1992 to improve Mn removal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MOBs added in 1996 for final compliance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Albright System</a:t>
            </a:r>
            <a:br>
              <a:rPr lang="en-US" sz="2800" dirty="0" smtClean="0"/>
            </a:br>
            <a:r>
              <a:rPr lang="en-US" sz="2400" dirty="0" smtClean="0"/>
              <a:t>1987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925442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43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87903" cy="4525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CCR leachate and AMD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Treating for pH, Al, As, B, Fe, Mn, Se, TSS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Research and compliance project with EPRI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Tested multiple technologies together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Multiple award winner – formed basis of PERT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Springdale System</a:t>
            </a:r>
            <a:br>
              <a:rPr lang="en-US" sz="2800" dirty="0" smtClean="0"/>
            </a:br>
            <a:r>
              <a:rPr lang="en-US" sz="2400" dirty="0" smtClean="0"/>
              <a:t>1995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25" y="457200"/>
            <a:ext cx="4477415" cy="60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23" y="304800"/>
            <a:ext cx="4462977" cy="60580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CCR leachate and AMD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Treating for pH, Al, As, Fe, Mn, Tl, TSS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First full PERT application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SFW cells used for polishing rather than primary Fe treatment</a:t>
            </a:r>
          </a:p>
          <a:p>
            <a:r>
              <a:rPr lang="en-US" sz="2400" dirty="0" smtClean="0"/>
              <a:t>Refined MOB sizing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criteria, regular cell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outlines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Hatfield System</a:t>
            </a:r>
            <a:br>
              <a:rPr lang="en-US" sz="2800" dirty="0" smtClean="0"/>
            </a:br>
            <a:r>
              <a:rPr lang="en-US" sz="2400" dirty="0" smtClean="0"/>
              <a:t>2000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33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581400" cy="438607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CCR leachate and AMD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Treating for pH, Al, As, Cr</a:t>
            </a:r>
            <a:r>
              <a:rPr lang="en-US" sz="2400" baseline="30000" dirty="0" smtClean="0"/>
              <a:t>6+</a:t>
            </a:r>
            <a:r>
              <a:rPr lang="en-US" sz="2400" dirty="0" smtClean="0"/>
              <a:t>, Fe, Mn, Se, TSS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First use of ORCs for Cr</a:t>
            </a:r>
            <a:r>
              <a:rPr lang="en-US" sz="2400" baseline="30000" dirty="0" smtClean="0"/>
              <a:t>6+</a:t>
            </a:r>
            <a:r>
              <a:rPr lang="en-US" sz="2400" dirty="0" smtClean="0"/>
              <a:t> and Se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Secondary SFWs used for solids 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Harrison System</a:t>
            </a:r>
            <a:br>
              <a:rPr lang="en-US" sz="2800" dirty="0" smtClean="0"/>
            </a:br>
            <a:r>
              <a:rPr lang="en-US" sz="2400" dirty="0" smtClean="0"/>
              <a:t>2003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52" y="348565"/>
            <a:ext cx="4957351" cy="61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8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Flue gas desulfuriza-tion (FGD) wastewater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Treating primarily for As, Fe, Hg, Se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Pre-existing SFWs had poor Se removal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3 SFWs replaced with 6 ORCs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Greatly enhanced Se &amp; Hg removal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Marshall System</a:t>
            </a:r>
            <a:br>
              <a:rPr lang="en-US" sz="2800" dirty="0" smtClean="0"/>
            </a:br>
            <a:r>
              <a:rPr lang="en-US" sz="2400" dirty="0" smtClean="0"/>
              <a:t>2011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30" y="304800"/>
            <a:ext cx="471476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Long-Term Performance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Manganese - Albright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54313" cy="421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Long-Term Performance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Arsenic - Springdale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5" y="1219200"/>
            <a:ext cx="8634869" cy="425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Long-Term Performance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Selenium - Harrison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9680"/>
            <a:ext cx="865631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 Component Performance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Selenium - Harrison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4280"/>
            <a:ext cx="8001000" cy="46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Vegetated wetlands will remain a key component of passive treatment systems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Proposed EPA utility wastewater guidelines recognize biological treatment as a compliance option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Biological systems are a low-cost, sustainable solution for wastewater remediation on remote and unstaffed sites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Exclusion of wildlife may become a consideration for future designs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47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General category of “passive” water treatment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Uses natural contaminant removal processes with little or no external power or reagent feeds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Developed in 1980s for abandoned mine drainage (AMD) and coal combustion residual (CCR) leachate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B</a:t>
            </a:r>
            <a:r>
              <a:rPr lang="en-US" sz="2400" dirty="0" smtClean="0"/>
              <a:t>ased on observations that water quality improved passing through natural wetlands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Early designs focused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  on replicating natural</a:t>
            </a:r>
          </a:p>
          <a:p>
            <a:pPr marL="109728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   vegetated systems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Origins of Constructed Wetland Treatment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44084"/>
            <a:ext cx="3552825" cy="18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Wetland of the Future?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06136"/>
            <a:ext cx="6248400" cy="4463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10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39"/>
            <a:ext cx="7772400" cy="99156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Questions &amp; Discussion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52575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Kevin L. Hoover,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PG, PHGW, PWS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Principal/Senior Scientist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Water &amp; Wetlands Consulting, LLC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1109 Buchanan Valley Road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Orrtanna, PA  17353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717-778-7859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khoover@waterandwetlands.com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Vertical Flow Limestone Beds (VLBs)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" y="1219199"/>
            <a:ext cx="3736340" cy="280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29200" y="1128354"/>
            <a:ext cx="3505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Used for acidity removal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Basal limestone bed with top cover of organic compost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Generate alkalinity from limestone and sulfate reduction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Also remove Fe and Al, but this can cause clogging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25" y="4419600"/>
            <a:ext cx="6733633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OPB 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240" y="1249679"/>
            <a:ext cx="365760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5" descr="OP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615293"/>
            <a:ext cx="6858000" cy="207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Oxidation/Precipitation Basins (OPBs)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128354"/>
            <a:ext cx="3505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Used for aerobic precipitation of metals and sludge storage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Deep open water basins, usually with 24+ hours detention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Aeration provided at inlet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Work well for Fe and Al, also remove As with Fe co-precipitation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9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SF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419600"/>
            <a:ext cx="705613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Surface &amp; Subsurface </a:t>
            </a:r>
            <a:r>
              <a:rPr lang="en-US" sz="2400" dirty="0">
                <a:latin typeface="+mj-lt"/>
              </a:rPr>
              <a:t>Flow </a:t>
            </a:r>
            <a:r>
              <a:rPr lang="en-US" sz="2400" dirty="0" smtClean="0">
                <a:latin typeface="+mj-lt"/>
              </a:rPr>
              <a:t>Wetlands (SFWs, SBWs)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b="9021"/>
          <a:stretch/>
        </p:blipFill>
        <p:spPr>
          <a:xfrm>
            <a:off x="812800" y="1128354"/>
            <a:ext cx="4036414" cy="274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29200" y="1128354"/>
            <a:ext cx="3505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Effective for polishing many parameters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Contain aerobic and anaerobic components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Blended organic substrate and shallow water for SFWs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Porous substrate for SBWs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Work best for residual Fe, Al, and solids (TSS) removal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VF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2072" y="4267199"/>
            <a:ext cx="6961848" cy="189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Organic Reduction Cells (ORCs)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128354"/>
            <a:ext cx="3505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Similar to VFWs, but with a thick top organic bed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Create strongly reducing conditions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Effective for Se, Hg, Cr</a:t>
            </a:r>
            <a:r>
              <a:rPr lang="en-US" baseline="30000" dirty="0" smtClean="0"/>
              <a:t>6+</a:t>
            </a:r>
            <a:r>
              <a:rPr lang="en-US" dirty="0" smtClean="0"/>
              <a:t>, and others mobile in oxidizing conditions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Should be followed by SFWs or SBWs for solids polishing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4" y="1128354"/>
            <a:ext cx="3754875" cy="2816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OBS cell 1"/>
          <p:cNvPicPr>
            <a:picLocks noChangeAspect="1" noChangeArrowheads="1"/>
          </p:cNvPicPr>
          <p:nvPr/>
        </p:nvPicPr>
        <p:blipFill>
          <a:blip r:embed="rId2" cstate="print"/>
          <a:srcRect t="514" r="10800"/>
          <a:stretch>
            <a:fillRect/>
          </a:stretch>
        </p:blipFill>
        <p:spPr bwMode="auto">
          <a:xfrm>
            <a:off x="990600" y="1204761"/>
            <a:ext cx="3581400" cy="2736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5" descr="MO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658360"/>
            <a:ext cx="734159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Manganese-Oxidizing Beds (MOBs)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128354"/>
            <a:ext cx="3505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Shallow basins filled with 1 – 2 feet of gravel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Create growth surface for manganese-oxidizing bacteria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Mn deposited as pyrolusite (MnO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Require low influent Fe – placed at end of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Vegetated </a:t>
            </a:r>
            <a:r>
              <a:rPr lang="en-US" sz="2400" dirty="0"/>
              <a:t>w</a:t>
            </a:r>
            <a:r>
              <a:rPr lang="en-US" sz="2400" dirty="0" smtClean="0"/>
              <a:t>etlands provide a variety of functions</a:t>
            </a:r>
          </a:p>
          <a:p>
            <a:pPr marL="109728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   for contaminant removal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Many different Eh-pH</a:t>
            </a:r>
          </a:p>
          <a:p>
            <a:pPr marL="109728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   environments may be present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Natural swamps originally</a:t>
            </a:r>
          </a:p>
          <a:p>
            <a:pPr marL="109728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   trapped contaminants in coal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Constructed wetland treatment</a:t>
            </a:r>
            <a:endParaRPr lang="en-US" sz="24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  </a:t>
            </a:r>
            <a:r>
              <a:rPr lang="en-US" sz="2400" dirty="0" smtClean="0"/>
              <a:t>seeks to replicate ore formation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  processes</a:t>
            </a:r>
            <a:endParaRPr lang="en-US" sz="2400" dirty="0"/>
          </a:p>
          <a:p>
            <a:pPr marL="109728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Constructed Wetland Treatment Concept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1782"/>
            <a:ext cx="2854142" cy="43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592163"/>
            <a:ext cx="8229600" cy="12390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Vegetated </a:t>
            </a:r>
            <a:r>
              <a:rPr lang="en-US" sz="2400" dirty="0"/>
              <a:t>w</a:t>
            </a:r>
            <a:r>
              <a:rPr lang="en-US" sz="2400" dirty="0" smtClean="0"/>
              <a:t>etlands are not always effective for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                   parameters with narrow Eh-pH removal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ranges (Se, </a:t>
            </a:r>
            <a:r>
              <a:rPr lang="en-US" sz="2400" dirty="0" err="1" smtClean="0"/>
              <a:t>Mn</a:t>
            </a:r>
            <a:r>
              <a:rPr lang="en-US" sz="2400" dirty="0" smtClean="0"/>
              <a:t>,…)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Limitations Encountered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884164" cy="42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Greater control needed for Eh-pH conditions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Research in 1990s isolated wetland treatment functions in targeted Eh-pH components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PERT design approach sequences components in preferred natural order of ore deposition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Allows more efficient sizing of components by predicting the discharge quality from each in sequence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Phased Element Removal Technology (PERT)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81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Basic PERT Design Components</a:t>
            </a:r>
            <a:endParaRPr lang="en-US" sz="28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210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Vertical Flow Limestone Beds (VLBs)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Downflow beds of limestone to remove acidity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Oxidation/Precipitation Basins (OPBs)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Settling basins with influent aeration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Surface Flow Wetlands (SFWs)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Aerobic vegetated wetlands for metals removal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Organic Reduction Cells (ORCs)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Downflow organic beds with strongly reducing conditions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Subsurface Flow Wetlands (SBWs)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Vegetated wetlands with porous substrates for solids removal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Manganese-Oxidizing Beds (MOBs)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Aerobic gravel beds colonizing Mn-oxidizing bacterial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23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</a:rPr>
              <a:t>General Eh-pH Ranges for PERT Components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8" y="1305306"/>
            <a:ext cx="5884164" cy="424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 Treatment Approach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0" y="914400"/>
            <a:ext cx="8405240" cy="496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Constructed Wetland System Evolution</a:t>
            </a:r>
            <a:br>
              <a:rPr lang="en-US" sz="2800" dirty="0" smtClean="0"/>
            </a:br>
            <a:r>
              <a:rPr lang="en-US" sz="2400" dirty="0" smtClean="0"/>
              <a:t>1987 - 2011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 &amp;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 Wetlands Consulting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Water’s Edge Hydrology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9679"/>
            <a:ext cx="7924800" cy="468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47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8169</TotalTime>
  <Words>1047</Words>
  <Application>Microsoft Office PowerPoint</Application>
  <PresentationFormat>On-screen Show (4:3)</PresentationFormat>
  <Paragraphs>206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The Evolving Role of Constructed Wetlands in Remedial Wastewater Treatment - A 25 Year Perspective   </vt:lpstr>
      <vt:lpstr>Origins of Constructed Wetland Treatment </vt:lpstr>
      <vt:lpstr>Constructed Wetland Treatment Concept</vt:lpstr>
      <vt:lpstr>Limitations Encountered</vt:lpstr>
      <vt:lpstr>Phased Element Removal Technology (PERT)</vt:lpstr>
      <vt:lpstr>Basic PERT Design Components</vt:lpstr>
      <vt:lpstr>General Eh-pH Ranges for PERT Components</vt:lpstr>
      <vt:lpstr>PowerPoint Presentation</vt:lpstr>
      <vt:lpstr>Constructed Wetland System Evolution 1987 - 2011</vt:lpstr>
      <vt:lpstr>Albright System 1987</vt:lpstr>
      <vt:lpstr>Springdale System 1995</vt:lpstr>
      <vt:lpstr>Hatfield System 2000</vt:lpstr>
      <vt:lpstr>Harrison System 2003</vt:lpstr>
      <vt:lpstr>Marshall System 2011</vt:lpstr>
      <vt:lpstr>PowerPoint Presentation</vt:lpstr>
      <vt:lpstr>PowerPoint Presentation</vt:lpstr>
      <vt:lpstr>PowerPoint Presentation</vt:lpstr>
      <vt:lpstr>PowerPoint Presentation</vt:lpstr>
      <vt:lpstr>Future Considerations</vt:lpstr>
      <vt:lpstr>Wetland of the Future?</vt:lpstr>
      <vt:lpstr>Questions &amp;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Kevin Hoover</cp:lastModifiedBy>
  <cp:revision>123</cp:revision>
  <dcterms:created xsi:type="dcterms:W3CDTF">2008-02-09T16:43:05Z</dcterms:created>
  <dcterms:modified xsi:type="dcterms:W3CDTF">2014-04-02T17:52:30Z</dcterms:modified>
</cp:coreProperties>
</file>